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B0604020202020204" charset="0"/>
      <p:regular r:id="rId22"/>
    </p:embeddedFont>
    <p:embeddedFont>
      <p:font typeface="Open Sans" panose="020B0606030504020204" pitchFamily="34" charset="0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2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5658" y="9025714"/>
            <a:ext cx="18054916" cy="867372"/>
            <a:chOff x="0" y="0"/>
            <a:chExt cx="13746663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6663" cy="660400"/>
            </a:xfrm>
            <a:custGeom>
              <a:avLst/>
              <a:gdLst/>
              <a:ahLst/>
              <a:cxnLst/>
              <a:rect l="l" t="t" r="r" b="b"/>
              <a:pathLst>
                <a:path w="13746663" h="660400">
                  <a:moveTo>
                    <a:pt x="1362220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22203" y="0"/>
                  </a:lnTo>
                  <a:cubicBezTo>
                    <a:pt x="13690783" y="0"/>
                    <a:pt x="13746663" y="55880"/>
                    <a:pt x="13746663" y="124460"/>
                  </a:cubicBezTo>
                  <a:lnTo>
                    <a:pt x="13746663" y="535940"/>
                  </a:lnTo>
                  <a:cubicBezTo>
                    <a:pt x="13746663" y="604520"/>
                    <a:pt x="13690783" y="660400"/>
                    <a:pt x="13622203" y="660400"/>
                  </a:cubicBezTo>
                  <a:close/>
                </a:path>
              </a:pathLst>
            </a:custGeom>
            <a:solidFill>
              <a:srgbClr val="ED313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144000" y="1942962"/>
            <a:ext cx="8353004" cy="5568669"/>
          </a:xfrm>
          <a:custGeom>
            <a:avLst/>
            <a:gdLst/>
            <a:ahLst/>
            <a:cxnLst/>
            <a:rect l="l" t="t" r="r" b="b"/>
            <a:pathLst>
              <a:path w="8353004" h="5568669">
                <a:moveTo>
                  <a:pt x="0" y="0"/>
                </a:moveTo>
                <a:lnTo>
                  <a:pt x="8353004" y="0"/>
                </a:lnTo>
                <a:lnTo>
                  <a:pt x="8353004" y="5568669"/>
                </a:lnTo>
                <a:lnTo>
                  <a:pt x="0" y="556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53384" y="7479257"/>
            <a:ext cx="1369683" cy="1188933"/>
          </a:xfrm>
          <a:custGeom>
            <a:avLst/>
            <a:gdLst/>
            <a:ahLst/>
            <a:cxnLst/>
            <a:rect l="l" t="t" r="r" b="b"/>
            <a:pathLst>
              <a:path w="1369683" h="1188933">
                <a:moveTo>
                  <a:pt x="0" y="0"/>
                </a:moveTo>
                <a:lnTo>
                  <a:pt x="1369682" y="0"/>
                </a:lnTo>
                <a:lnTo>
                  <a:pt x="1369682" y="1188933"/>
                </a:lnTo>
                <a:lnTo>
                  <a:pt x="0" y="1188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793146"/>
            <a:ext cx="7528613" cy="232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8"/>
              </a:lnSpc>
            </a:pPr>
            <a:r>
              <a:rPr lang="en-US" sz="7590">
                <a:solidFill>
                  <a:srgbClr val="FFFFFF"/>
                </a:solidFill>
                <a:latin typeface="Rubik Bold"/>
              </a:rPr>
              <a:t>Values-Based Leadership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284388"/>
            <a:ext cx="8518643" cy="68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4"/>
              </a:lnSpc>
            </a:pPr>
            <a:r>
              <a:rPr lang="en-US" sz="3967">
                <a:solidFill>
                  <a:srgbClr val="FFFFFF">
                    <a:alpha val="80000"/>
                  </a:srgbClr>
                </a:solidFill>
                <a:latin typeface="Open Sans"/>
              </a:rPr>
              <a:t>Is Transformational Leadership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4140" y="7574444"/>
            <a:ext cx="7169860" cy="94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686">
                <a:solidFill>
                  <a:srgbClr val="FFFFFF">
                    <a:alpha val="80000"/>
                  </a:srgbClr>
                </a:solidFill>
                <a:latin typeface="Open Sans"/>
              </a:rPr>
              <a:t>Presented by Michael Gallagher</a:t>
            </a:r>
          </a:p>
          <a:p>
            <a:pPr algn="l">
              <a:lnSpc>
                <a:spcPts val="3761"/>
              </a:lnSpc>
            </a:pPr>
            <a:r>
              <a:rPr lang="en-US" sz="2686">
                <a:solidFill>
                  <a:srgbClr val="FFFFFF">
                    <a:alpha val="80000"/>
                  </a:srgbClr>
                </a:solidFill>
                <a:latin typeface="Open Sans"/>
              </a:rPr>
              <a:t>MK Leadership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94641" y="9262478"/>
            <a:ext cx="6864659" cy="35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119">
                <a:solidFill>
                  <a:srgbClr val="FFFFFF"/>
                </a:solidFill>
                <a:latin typeface="Open Sans"/>
              </a:rPr>
              <a:t>Small Towns Conference - 2024 - Abingdon, VA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39495"/>
            <a:ext cx="9525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8946" y="4306229"/>
            <a:ext cx="6159054" cy="5980771"/>
            <a:chOff x="0" y="0"/>
            <a:chExt cx="2246840" cy="2181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82239" y="-426551"/>
            <a:ext cx="9839135" cy="5534513"/>
          </a:xfrm>
          <a:custGeom>
            <a:avLst/>
            <a:gdLst/>
            <a:ahLst/>
            <a:cxnLst/>
            <a:rect l="l" t="t" r="r" b="b"/>
            <a:pathLst>
              <a:path w="9839135" h="5534513">
                <a:moveTo>
                  <a:pt x="0" y="0"/>
                </a:moveTo>
                <a:lnTo>
                  <a:pt x="9839135" y="0"/>
                </a:lnTo>
                <a:lnTo>
                  <a:pt x="9839135" y="5534513"/>
                </a:lnTo>
                <a:lnTo>
                  <a:pt x="0" y="553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66021" y="5898243"/>
            <a:ext cx="6525850" cy="3849232"/>
          </a:xfrm>
          <a:custGeom>
            <a:avLst/>
            <a:gdLst/>
            <a:ahLst/>
            <a:cxnLst/>
            <a:rect l="l" t="t" r="r" b="b"/>
            <a:pathLst>
              <a:path w="6525850" h="3849232">
                <a:moveTo>
                  <a:pt x="0" y="0"/>
                </a:moveTo>
                <a:lnTo>
                  <a:pt x="6525850" y="0"/>
                </a:lnTo>
                <a:lnTo>
                  <a:pt x="6525850" y="3849232"/>
                </a:lnTo>
                <a:lnTo>
                  <a:pt x="0" y="384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02133" y="702405"/>
            <a:ext cx="7380106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I am a person who </a:t>
            </a:r>
            <a:r>
              <a:rPr lang="en-US" sz="5341">
                <a:solidFill>
                  <a:srgbClr val="B61011"/>
                </a:solidFill>
                <a:latin typeface="Rubik Semi-Bold"/>
              </a:rPr>
              <a:t>adds</a:t>
            </a:r>
            <a:r>
              <a:rPr lang="en-US" sz="5341">
                <a:solidFill>
                  <a:srgbClr val="06264C"/>
                </a:solidFill>
                <a:latin typeface="Rubik Semi-Bold"/>
              </a:rPr>
              <a:t> </a:t>
            </a:r>
            <a:r>
              <a:rPr lang="en-US" sz="5341">
                <a:solidFill>
                  <a:srgbClr val="B61011"/>
                </a:solidFill>
                <a:latin typeface="Rubik Semi-Bold"/>
              </a:rPr>
              <a:t>value to others</a:t>
            </a:r>
            <a:r>
              <a:rPr lang="en-US" sz="5341">
                <a:solidFill>
                  <a:srgbClr val="06264C"/>
                </a:solidFill>
                <a:latin typeface="Rubik Semi-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2104" y="4216327"/>
            <a:ext cx="7857569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>
                <a:solidFill>
                  <a:srgbClr val="06264C"/>
                </a:solidFill>
                <a:latin typeface="Rubik Semi-Bold"/>
              </a:rPr>
              <a:t>•Fostering a Positive Environment.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2104" y="2734853"/>
            <a:ext cx="78575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It is essential for: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2104" y="6283252"/>
            <a:ext cx="78575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>
                <a:solidFill>
                  <a:srgbClr val="06264C"/>
                </a:solidFill>
                <a:latin typeface="Rubik Semi-Bold"/>
              </a:rPr>
              <a:t>•Encouraging Growth.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2104" y="7803809"/>
            <a:ext cx="7857569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•Boosting Overall Team Performance.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39605" t="-11563" r="-37680" b="-302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852494"/>
            <a:ext cx="11091096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Add Value to Others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9019" y="7515065"/>
            <a:ext cx="353491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 dirty="0">
                <a:solidFill>
                  <a:srgbClr val="FFFFFF"/>
                </a:solidFill>
                <a:latin typeface="Rubik Bold"/>
              </a:rPr>
              <a:t>Lead by Example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31035" y="7515065"/>
            <a:ext cx="38724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Rubik Bold"/>
              </a:rPr>
              <a:t>Honesy &amp; Integrity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10164" y="5143500"/>
            <a:ext cx="4869844" cy="4439654"/>
            <a:chOff x="0" y="0"/>
            <a:chExt cx="4622219" cy="421390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876" y="3290837"/>
            <a:ext cx="3709423" cy="370942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8368" r="-283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9605" t="-11563" r="-37680" b="-302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52494"/>
            <a:ext cx="10988483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Add Value to Others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39019" y="7515065"/>
            <a:ext cx="353491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 dirty="0">
                <a:solidFill>
                  <a:srgbClr val="FFFFFF"/>
                </a:solidFill>
                <a:latin typeface="Rubik Semi-Bold"/>
              </a:rPr>
              <a:t>Lead by Example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41019" y="7515065"/>
            <a:ext cx="437113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Rubik Semi-Bold"/>
              </a:rPr>
              <a:t>Encourage Autonomy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31035" y="7515065"/>
            <a:ext cx="38724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Rubik Bold"/>
              </a:rPr>
              <a:t>Honesy &amp; Integrity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10164" y="5143500"/>
            <a:ext cx="4869844" cy="4439654"/>
            <a:chOff x="0" y="0"/>
            <a:chExt cx="4622219" cy="4213903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71876" y="3290837"/>
            <a:ext cx="3709423" cy="370942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32326" y="5143500"/>
            <a:ext cx="4869844" cy="4439654"/>
            <a:chOff x="0" y="0"/>
            <a:chExt cx="4622219" cy="4213903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89941" y="3290837"/>
            <a:ext cx="3713520" cy="371352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45257" r="-452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70261" y="3290837"/>
            <a:ext cx="3705326" cy="370532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9605" t="-11563" r="-37680" b="-302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71876" y="3288789"/>
            <a:ext cx="3709423" cy="370942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8368" r="-283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852494"/>
            <a:ext cx="10651308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Add Value to Others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5469" y="7515065"/>
            <a:ext cx="353491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 dirty="0">
                <a:solidFill>
                  <a:srgbClr val="FFFFFF"/>
                </a:solidFill>
                <a:latin typeface="Rubik Bold"/>
              </a:rPr>
              <a:t>Lead by Example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41019" y="7515065"/>
            <a:ext cx="437113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Rubik Semi-Bold"/>
              </a:rPr>
              <a:t>Encourage Autonomy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10488" y="7515065"/>
            <a:ext cx="387242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Rubik Bold"/>
              </a:rPr>
              <a:t>Provide Growth Opportunities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0275" y="0"/>
            <a:ext cx="13887450" cy="9258300"/>
          </a:xfrm>
          <a:custGeom>
            <a:avLst/>
            <a:gdLst/>
            <a:ahLst/>
            <a:cxnLst/>
            <a:rect l="l" t="t" r="r" b="b"/>
            <a:pathLst>
              <a:path w="13887450" h="9258300">
                <a:moveTo>
                  <a:pt x="0" y="0"/>
                </a:moveTo>
                <a:lnTo>
                  <a:pt x="13887450" y="0"/>
                </a:lnTo>
                <a:lnTo>
                  <a:pt x="1388745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52820" y="8068620"/>
            <a:ext cx="6399179" cy="2028326"/>
          </a:xfrm>
          <a:custGeom>
            <a:avLst/>
            <a:gdLst/>
            <a:ahLst/>
            <a:cxnLst/>
            <a:rect l="l" t="t" r="r" b="b"/>
            <a:pathLst>
              <a:path w="6399179" h="2028326">
                <a:moveTo>
                  <a:pt x="0" y="0"/>
                </a:moveTo>
                <a:lnTo>
                  <a:pt x="6399179" y="0"/>
                </a:lnTo>
                <a:lnTo>
                  <a:pt x="6399179" y="2028326"/>
                </a:lnTo>
                <a:lnTo>
                  <a:pt x="0" y="2028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630" t="-49758" r="-27714" b="-20410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0275" y="0"/>
            <a:ext cx="13887450" cy="9258300"/>
          </a:xfrm>
          <a:custGeom>
            <a:avLst/>
            <a:gdLst/>
            <a:ahLst/>
            <a:cxnLst/>
            <a:rect l="l" t="t" r="r" b="b"/>
            <a:pathLst>
              <a:path w="13887450" h="9258300">
                <a:moveTo>
                  <a:pt x="0" y="0"/>
                </a:moveTo>
                <a:lnTo>
                  <a:pt x="13887450" y="0"/>
                </a:lnTo>
                <a:lnTo>
                  <a:pt x="1388745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621" y="675961"/>
            <a:ext cx="16656757" cy="1246192"/>
            <a:chOff x="0" y="0"/>
            <a:chExt cx="4386965" cy="3282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6965" cy="328215"/>
            </a:xfrm>
            <a:custGeom>
              <a:avLst/>
              <a:gdLst/>
              <a:ahLst/>
              <a:cxnLst/>
              <a:rect l="l" t="t" r="r" b="b"/>
              <a:pathLst>
                <a:path w="4386965" h="328215">
                  <a:moveTo>
                    <a:pt x="0" y="0"/>
                  </a:moveTo>
                  <a:lnTo>
                    <a:pt x="4386965" y="0"/>
                  </a:lnTo>
                  <a:lnTo>
                    <a:pt x="4386965" y="328215"/>
                  </a:lnTo>
                  <a:lnTo>
                    <a:pt x="0" y="3282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6965" cy="366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009408" y="7683693"/>
            <a:ext cx="4054641" cy="1569703"/>
          </a:xfrm>
          <a:custGeom>
            <a:avLst/>
            <a:gdLst/>
            <a:ahLst/>
            <a:cxnLst/>
            <a:rect l="l" t="t" r="r" b="b"/>
            <a:pathLst>
              <a:path w="4054641" h="1569703">
                <a:moveTo>
                  <a:pt x="0" y="0"/>
                </a:moveTo>
                <a:lnTo>
                  <a:pt x="4054641" y="0"/>
                </a:lnTo>
                <a:lnTo>
                  <a:pt x="4054641" y="1569703"/>
                </a:lnTo>
                <a:lnTo>
                  <a:pt x="0" y="1569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06174" y="0"/>
            <a:ext cx="3235796" cy="2808785"/>
          </a:xfrm>
          <a:custGeom>
            <a:avLst/>
            <a:gdLst/>
            <a:ahLst/>
            <a:cxnLst/>
            <a:rect l="l" t="t" r="r" b="b"/>
            <a:pathLst>
              <a:path w="3235796" h="2808785">
                <a:moveTo>
                  <a:pt x="0" y="0"/>
                </a:moveTo>
                <a:lnTo>
                  <a:pt x="3235796" y="0"/>
                </a:lnTo>
                <a:lnTo>
                  <a:pt x="3235796" y="2808785"/>
                </a:lnTo>
                <a:lnTo>
                  <a:pt x="0" y="2808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07963" y="6718942"/>
            <a:ext cx="2570385" cy="2518928"/>
          </a:xfrm>
          <a:custGeom>
            <a:avLst/>
            <a:gdLst/>
            <a:ahLst/>
            <a:cxnLst/>
            <a:rect l="l" t="t" r="r" b="b"/>
            <a:pathLst>
              <a:path w="2570385" h="2518928">
                <a:moveTo>
                  <a:pt x="0" y="0"/>
                </a:moveTo>
                <a:lnTo>
                  <a:pt x="2570386" y="0"/>
                </a:lnTo>
                <a:lnTo>
                  <a:pt x="2570386" y="2518927"/>
                </a:lnTo>
                <a:lnTo>
                  <a:pt x="0" y="251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106174" y="5921006"/>
            <a:ext cx="4114800" cy="4114800"/>
            <a:chOff x="0" y="0"/>
            <a:chExt cx="5486400" cy="548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32723" y="-162152"/>
            <a:ext cx="1188099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MK LEADERSHIP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0275" y="1430980"/>
            <a:ext cx="1665675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MICHAEL GALLAGHER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82394" y="2575607"/>
            <a:ext cx="10381655" cy="162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</a:rPr>
              <a:t>Maxwell Leadership Certified Team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</a:rPr>
              <a:t>Coach, Trainer &amp; Speaker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01450" y="3416566"/>
            <a:ext cx="6648449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CONTACT ME: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703-965-0481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Michael@mkleadership.net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or scan the code: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125" y="4268814"/>
            <a:ext cx="619142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 Bold"/>
              </a:rPr>
              <a:t>Certified Facilitator for: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 Bold"/>
              </a:rPr>
              <a:t>DISC &amp;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 Bold"/>
              </a:rPr>
              <a:t>Working Genius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 Bold"/>
              </a:rPr>
              <a:t>Assessments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698993"/>
            <a:ext cx="5246370" cy="5588007"/>
            <a:chOff x="0" y="0"/>
            <a:chExt cx="1913890" cy="2038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2038520"/>
            </a:xfrm>
            <a:custGeom>
              <a:avLst/>
              <a:gdLst/>
              <a:ahLst/>
              <a:cxnLst/>
              <a:rect l="l" t="t" r="r" b="b"/>
              <a:pathLst>
                <a:path w="1913890" h="2038520">
                  <a:moveTo>
                    <a:pt x="0" y="0"/>
                  </a:moveTo>
                  <a:lnTo>
                    <a:pt x="1913890" y="0"/>
                  </a:lnTo>
                  <a:lnTo>
                    <a:pt x="1913890" y="2038520"/>
                  </a:lnTo>
                  <a:lnTo>
                    <a:pt x="0" y="2038520"/>
                  </a:ln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6237" y="1466016"/>
            <a:ext cx="7354968" cy="735496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2386" r="-123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1710812"/>
            <a:ext cx="7447026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I am a person of value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084067"/>
            <a:ext cx="7447026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who values people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457323"/>
            <a:ext cx="9396686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 dirty="0">
                <a:solidFill>
                  <a:srgbClr val="06264C"/>
                </a:solidFill>
                <a:latin typeface="Rubik Semi-Bold"/>
              </a:rPr>
              <a:t>and adds value to them.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8946" y="0"/>
            <a:ext cx="6159054" cy="5980771"/>
            <a:chOff x="0" y="0"/>
            <a:chExt cx="2246840" cy="2181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82851" y="1466016"/>
            <a:ext cx="8866134" cy="6303153"/>
            <a:chOff x="0" y="0"/>
            <a:chExt cx="8932029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32029" cy="6351270"/>
            </a:xfrm>
            <a:custGeom>
              <a:avLst/>
              <a:gdLst/>
              <a:ahLst/>
              <a:cxnLst/>
              <a:rect l="l" t="t" r="r" b="b"/>
              <a:pathLst>
                <a:path w="8932029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248310" y="0"/>
                    <a:pt x="555572" y="0"/>
                  </a:cubicBezTo>
                  <a:lnTo>
                    <a:pt x="8378243" y="0"/>
                  </a:lnTo>
                  <a:cubicBezTo>
                    <a:pt x="8683719" y="0"/>
                    <a:pt x="8932029" y="176530"/>
                    <a:pt x="8932029" y="394970"/>
                  </a:cubicBezTo>
                  <a:lnTo>
                    <a:pt x="8932029" y="5956300"/>
                  </a:lnTo>
                  <a:cubicBezTo>
                    <a:pt x="8932029" y="6174740"/>
                    <a:pt x="8683719" y="6351270"/>
                    <a:pt x="8376457" y="6351270"/>
                  </a:cubicBezTo>
                  <a:lnTo>
                    <a:pt x="555572" y="6351270"/>
                  </a:lnTo>
                  <a:cubicBezTo>
                    <a:pt x="24831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737" r="-2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0547" y="206370"/>
            <a:ext cx="744702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I am a person of </a:t>
            </a:r>
            <a:r>
              <a:rPr lang="en-US" sz="5341">
                <a:solidFill>
                  <a:srgbClr val="B61011"/>
                </a:solidFill>
                <a:latin typeface="Rubik Semi-Bold"/>
              </a:rPr>
              <a:t>value</a:t>
            </a:r>
            <a:r>
              <a:rPr lang="en-US" sz="5341">
                <a:solidFill>
                  <a:srgbClr val="06264C"/>
                </a:solidFill>
                <a:latin typeface="Rubik Semi-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978" y="1678315"/>
            <a:ext cx="729287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5"/>
              </a:lnSpc>
            </a:pPr>
            <a:r>
              <a:rPr lang="en-US" sz="3429">
                <a:solidFill>
                  <a:srgbClr val="06264C"/>
                </a:solidFill>
                <a:latin typeface="Rubik Semi-Bold"/>
              </a:rPr>
              <a:t>Why are core values important?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7798" y="2726065"/>
            <a:ext cx="6485053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229" dirty="0">
                <a:solidFill>
                  <a:srgbClr val="06264C"/>
                </a:solidFill>
                <a:latin typeface="Rubik Semi-Bold"/>
              </a:rPr>
              <a:t>•They communicate what is important to you.</a:t>
            </a:r>
          </a:p>
          <a:p>
            <a:pPr algn="l">
              <a:lnSpc>
                <a:spcPts val="3875"/>
              </a:lnSpc>
            </a:pPr>
            <a:endParaRPr lang="en-US" sz="3229" dirty="0">
              <a:solidFill>
                <a:srgbClr val="06264C"/>
              </a:solidFill>
              <a:latin typeface="Rubik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81100" y="4515343"/>
            <a:ext cx="648505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229">
                <a:solidFill>
                  <a:srgbClr val="06264C"/>
                </a:solidFill>
                <a:latin typeface="Rubik Semi-Bold"/>
              </a:rPr>
              <a:t>•They influence your behaviors.</a:t>
            </a:r>
          </a:p>
          <a:p>
            <a:pPr algn="l">
              <a:lnSpc>
                <a:spcPts val="3875"/>
              </a:lnSpc>
            </a:pPr>
            <a:endParaRPr lang="en-US" sz="3229">
              <a:solidFill>
                <a:srgbClr val="06264C"/>
              </a:solidFill>
              <a:latin typeface="Rubik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81100" y="5980771"/>
            <a:ext cx="648505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229">
                <a:solidFill>
                  <a:srgbClr val="06264C"/>
                </a:solidFill>
                <a:latin typeface="Rubik Semi-Bold"/>
              </a:rPr>
              <a:t>•They inspire you.</a:t>
            </a:r>
          </a:p>
          <a:p>
            <a:pPr algn="l">
              <a:lnSpc>
                <a:spcPts val="3875"/>
              </a:lnSpc>
            </a:pPr>
            <a:endParaRPr lang="en-US" sz="3229">
              <a:solidFill>
                <a:srgbClr val="06264C"/>
              </a:solidFill>
              <a:latin typeface="Rubik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81100" y="7769169"/>
            <a:ext cx="648505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229">
                <a:solidFill>
                  <a:srgbClr val="06264C"/>
                </a:solidFill>
                <a:latin typeface="Rubik Semi-Bold"/>
              </a:rPr>
              <a:t>•They help you make decisions.</a:t>
            </a:r>
          </a:p>
          <a:p>
            <a:pPr algn="l">
              <a:lnSpc>
                <a:spcPts val="3875"/>
              </a:lnSpc>
            </a:pPr>
            <a:endParaRPr lang="en-US" sz="3229">
              <a:solidFill>
                <a:srgbClr val="06264C"/>
              </a:solidFill>
              <a:latin typeface="Rubik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8946" y="0"/>
            <a:ext cx="6159054" cy="5980771"/>
            <a:chOff x="0" y="0"/>
            <a:chExt cx="2246840" cy="2181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393166" y="1035045"/>
            <a:ext cx="8866134" cy="6303153"/>
            <a:chOff x="0" y="0"/>
            <a:chExt cx="8932029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32029" cy="6351270"/>
            </a:xfrm>
            <a:custGeom>
              <a:avLst/>
              <a:gdLst/>
              <a:ahLst/>
              <a:cxnLst/>
              <a:rect l="l" t="t" r="r" b="b"/>
              <a:pathLst>
                <a:path w="8932029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248310" y="0"/>
                    <a:pt x="555572" y="0"/>
                  </a:cubicBezTo>
                  <a:lnTo>
                    <a:pt x="8378243" y="0"/>
                  </a:lnTo>
                  <a:cubicBezTo>
                    <a:pt x="8683719" y="0"/>
                    <a:pt x="8932029" y="176530"/>
                    <a:pt x="8932029" y="394970"/>
                  </a:cubicBezTo>
                  <a:lnTo>
                    <a:pt x="8932029" y="5956300"/>
                  </a:lnTo>
                  <a:cubicBezTo>
                    <a:pt x="8932029" y="6174740"/>
                    <a:pt x="8683719" y="6351270"/>
                    <a:pt x="8376457" y="6351270"/>
                  </a:cubicBezTo>
                  <a:lnTo>
                    <a:pt x="555572" y="6351270"/>
                  </a:lnTo>
                  <a:cubicBezTo>
                    <a:pt x="24831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737" r="-2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0547" y="206370"/>
            <a:ext cx="744702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I am a person of </a:t>
            </a:r>
            <a:r>
              <a:rPr lang="en-US" sz="5341">
                <a:solidFill>
                  <a:srgbClr val="B61011"/>
                </a:solidFill>
                <a:latin typeface="Rubik Semi-Bold"/>
              </a:rPr>
              <a:t>value</a:t>
            </a:r>
            <a:r>
              <a:rPr lang="en-US" sz="5341">
                <a:solidFill>
                  <a:srgbClr val="06264C"/>
                </a:solidFill>
                <a:latin typeface="Rubik Semi-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978" y="1678315"/>
            <a:ext cx="780594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5"/>
              </a:lnSpc>
            </a:pPr>
            <a:r>
              <a:rPr lang="en-US" sz="3429" dirty="0">
                <a:solidFill>
                  <a:srgbClr val="06264C"/>
                </a:solidFill>
                <a:latin typeface="Rubik Semi-Bold"/>
              </a:rPr>
              <a:t>Step 1: Choose your top 15 values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978" y="4110973"/>
            <a:ext cx="780594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5"/>
              </a:lnSpc>
            </a:pPr>
            <a:r>
              <a:rPr lang="en-US" sz="3429" dirty="0">
                <a:solidFill>
                  <a:srgbClr val="06264C"/>
                </a:solidFill>
                <a:latin typeface="Rubik Semi-Bold"/>
              </a:rPr>
              <a:t>Step 2: Reduce to top 8 values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9977" y="6543631"/>
            <a:ext cx="780594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5"/>
              </a:lnSpc>
            </a:pPr>
            <a:r>
              <a:rPr lang="en-US" sz="3429" dirty="0">
                <a:solidFill>
                  <a:srgbClr val="06264C"/>
                </a:solidFill>
                <a:latin typeface="Rubik Semi-Bold"/>
              </a:rPr>
              <a:t>Step 3: Now pick your top 5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8946" y="4306229"/>
            <a:ext cx="6159054" cy="5980771"/>
            <a:chOff x="0" y="0"/>
            <a:chExt cx="2246840" cy="2181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286576" y="19332"/>
            <a:ext cx="10001424" cy="5991124"/>
          </a:xfrm>
          <a:custGeom>
            <a:avLst/>
            <a:gdLst/>
            <a:ahLst/>
            <a:cxnLst/>
            <a:rect l="l" t="t" r="r" b="b"/>
            <a:pathLst>
              <a:path w="10001424" h="5991124">
                <a:moveTo>
                  <a:pt x="0" y="0"/>
                </a:moveTo>
                <a:lnTo>
                  <a:pt x="10001424" y="0"/>
                </a:lnTo>
                <a:lnTo>
                  <a:pt x="10001424" y="5991124"/>
                </a:lnTo>
                <a:lnTo>
                  <a:pt x="0" y="599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6" r="-32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74595" y="6319631"/>
            <a:ext cx="7025386" cy="3739097"/>
          </a:xfrm>
          <a:custGeom>
            <a:avLst/>
            <a:gdLst/>
            <a:ahLst/>
            <a:cxnLst/>
            <a:rect l="l" t="t" r="r" b="b"/>
            <a:pathLst>
              <a:path w="7025386" h="3739097">
                <a:moveTo>
                  <a:pt x="0" y="0"/>
                </a:moveTo>
                <a:lnTo>
                  <a:pt x="7025386" y="0"/>
                </a:lnTo>
                <a:lnTo>
                  <a:pt x="7025386" y="3739097"/>
                </a:lnTo>
                <a:lnTo>
                  <a:pt x="0" y="373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02133" y="702405"/>
            <a:ext cx="7841867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I am a person who </a:t>
            </a:r>
            <a:r>
              <a:rPr lang="en-US" sz="5341">
                <a:solidFill>
                  <a:srgbClr val="B61011"/>
                </a:solidFill>
                <a:latin typeface="Rubik Semi-Bold"/>
              </a:rPr>
              <a:t>values others</a:t>
            </a:r>
            <a:r>
              <a:rPr lang="en-US" sz="5341">
                <a:solidFill>
                  <a:srgbClr val="06264C"/>
                </a:solidFill>
                <a:latin typeface="Rubik Semi-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2104" y="4216327"/>
            <a:ext cx="78575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•Build Trust.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2104" y="2734853"/>
            <a:ext cx="78575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And when I do, I will...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2104" y="6010068"/>
            <a:ext cx="78575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•Create a Positive Environment.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2104" y="7803809"/>
            <a:ext cx="814529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848" dirty="0">
                <a:solidFill>
                  <a:srgbClr val="06264C"/>
                </a:solidFill>
                <a:latin typeface="Rubik Semi-Bold"/>
              </a:rPr>
              <a:t>•Promote Diversity and Inclusion.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6158" r="-2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852494"/>
            <a:ext cx="8115300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Value Others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9019" y="7515065"/>
            <a:ext cx="353491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000" dirty="0">
                <a:solidFill>
                  <a:srgbClr val="FFFFFF"/>
                </a:solidFill>
                <a:latin typeface="Rubik Semi-Bold"/>
              </a:rPr>
              <a:t>Active Listening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31035" y="7515065"/>
            <a:ext cx="38724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Rubik Bold"/>
              </a:rPr>
              <a:t>Honesy &amp; Integrity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6158" r="-2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10164" y="5143500"/>
            <a:ext cx="4869844" cy="4439654"/>
            <a:chOff x="0" y="0"/>
            <a:chExt cx="4622219" cy="421390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876" y="3290837"/>
            <a:ext cx="3709423" cy="370942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4977" r="-249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52494"/>
            <a:ext cx="8115300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Value Others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39019" y="7515065"/>
            <a:ext cx="353491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000" dirty="0">
                <a:solidFill>
                  <a:srgbClr val="FFFFFF"/>
                </a:solidFill>
                <a:latin typeface="Rubik Semi-Bold"/>
              </a:rPr>
              <a:t>Active Listening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50891" y="7515065"/>
            <a:ext cx="3586217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Rubik Semi-Bold"/>
              </a:rPr>
              <a:t>Express Gratitude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31035" y="7515065"/>
            <a:ext cx="38724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Rubik Bold"/>
              </a:rPr>
              <a:t>Honesy &amp; Integrity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002" y="5143500"/>
            <a:ext cx="4869844" cy="4439654"/>
            <a:chOff x="0" y="0"/>
            <a:chExt cx="4622219" cy="421390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3811" y="3290837"/>
            <a:ext cx="3705326" cy="37053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6158" r="-2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10164" y="5143500"/>
            <a:ext cx="4869844" cy="4439654"/>
            <a:chOff x="0" y="0"/>
            <a:chExt cx="4622219" cy="421390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876" y="3290837"/>
            <a:ext cx="3709423" cy="370942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4977" r="-249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75156" y="5143500"/>
            <a:ext cx="4869844" cy="4439654"/>
            <a:chOff x="0" y="0"/>
            <a:chExt cx="4622219" cy="4213903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4558719" cy="4150403"/>
            </a:xfrm>
            <a:custGeom>
              <a:avLst/>
              <a:gdLst/>
              <a:ahLst/>
              <a:cxnLst/>
              <a:rect l="l" t="t" r="r" b="b"/>
              <a:pathLst>
                <a:path w="4558719" h="4150403">
                  <a:moveTo>
                    <a:pt x="4466009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4056423"/>
                  </a:lnTo>
                  <a:cubicBezTo>
                    <a:pt x="4558719" y="4108493"/>
                    <a:pt x="4516809" y="4150403"/>
                    <a:pt x="4466009" y="4150403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622219" cy="4213904"/>
            </a:xfrm>
            <a:custGeom>
              <a:avLst/>
              <a:gdLst/>
              <a:ahLst/>
              <a:cxnLst/>
              <a:rect l="l" t="t" r="r" b="b"/>
              <a:pathLst>
                <a:path w="4622219" h="4213904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4089443"/>
                  </a:lnTo>
                  <a:cubicBezTo>
                    <a:pt x="4562529" y="4125004"/>
                    <a:pt x="4533319" y="4154213"/>
                    <a:pt x="4497759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4497760" y="4213904"/>
                  </a:lnTo>
                  <a:cubicBezTo>
                    <a:pt x="4566339" y="4213904"/>
                    <a:pt x="4622219" y="4158023"/>
                    <a:pt x="4622219" y="4089443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solidFill>
              <a:srgbClr val="0626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89941" y="3290837"/>
            <a:ext cx="3713520" cy="37135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33474" r="-334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852494"/>
            <a:ext cx="8115300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3 ways to Value Others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9019" y="7515065"/>
            <a:ext cx="353491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000" dirty="0">
                <a:solidFill>
                  <a:srgbClr val="FFFFFF"/>
                </a:solidFill>
                <a:latin typeface="Rubik Semi-Bold"/>
              </a:rPr>
              <a:t>Active Listening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50891" y="7515065"/>
            <a:ext cx="358621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Rubik Semi-Bold"/>
              </a:rPr>
              <a:t>Express Gratitude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10488" y="7515065"/>
            <a:ext cx="387242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Rubik Bold"/>
              </a:rPr>
              <a:t>Honesty &amp; Integrity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922" y="3420104"/>
            <a:ext cx="8542659" cy="4635049"/>
          </a:xfrm>
          <a:custGeom>
            <a:avLst/>
            <a:gdLst/>
            <a:ahLst/>
            <a:cxnLst/>
            <a:rect l="l" t="t" r="r" b="b"/>
            <a:pathLst>
              <a:path w="8542659" h="4635049">
                <a:moveTo>
                  <a:pt x="0" y="0"/>
                </a:moveTo>
                <a:lnTo>
                  <a:pt x="8542659" y="0"/>
                </a:lnTo>
                <a:lnTo>
                  <a:pt x="8542659" y="4635049"/>
                </a:lnTo>
                <a:lnTo>
                  <a:pt x="0" y="4635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98406" y="4018027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6413" y="608010"/>
            <a:ext cx="13773118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Seven Words I Will Never Forget...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6413" y="2303494"/>
            <a:ext cx="13773118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You -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71626" y="8837610"/>
            <a:ext cx="13773118" cy="82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</a:pPr>
            <a:r>
              <a:rPr lang="en-US" sz="5341">
                <a:solidFill>
                  <a:srgbClr val="06264C"/>
                </a:solidFill>
                <a:latin typeface="Rubik Semi-Bold"/>
              </a:rPr>
              <a:t>...and you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9083</TotalTime>
  <Words>295</Words>
  <Application>Microsoft Office PowerPoint</Application>
  <PresentationFormat>Custom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Rubik Bold</vt:lpstr>
      <vt:lpstr>Open Sans</vt:lpstr>
      <vt:lpstr>Arial</vt:lpstr>
      <vt:lpstr>Rubik Semi-Bold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VML Small</dc:title>
  <dc:creator>Allison Mays</dc:creator>
  <cp:lastModifiedBy>Mays, Allison</cp:lastModifiedBy>
  <cp:revision>4</cp:revision>
  <dcterms:created xsi:type="dcterms:W3CDTF">2006-08-16T00:00:00Z</dcterms:created>
  <dcterms:modified xsi:type="dcterms:W3CDTF">2024-06-10T10:40:55Z</dcterms:modified>
  <dc:identifier>DAGGJYoHB6I</dc:identifier>
</cp:coreProperties>
</file>